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6" r:id="rId2"/>
    <p:sldId id="265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C316A7-B092-416E-A741-FB4C0E06A740}" type="datetimeFigureOut">
              <a:rPr lang="fr-FR" smtClean="0"/>
              <a:t>03/03/2017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564BF7-61E2-46B5-BDC1-8C825EF59B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6821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505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740149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CCDC1-C18F-42CD-9A58-BECC5E9BAD22}" type="datetimeFigureOut">
              <a:rPr lang="fr-FR" smtClean="0"/>
              <a:t>03/03/2017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6C24-EDB2-4732-A606-E9790498F0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4964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CCDC1-C18F-42CD-9A58-BECC5E9BAD22}" type="datetimeFigureOut">
              <a:rPr lang="fr-FR" smtClean="0"/>
              <a:t>03/03/2017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6C24-EDB2-4732-A606-E9790498F0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3269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CCDC1-C18F-42CD-9A58-BECC5E9BAD22}" type="datetimeFigureOut">
              <a:rPr lang="fr-FR" smtClean="0"/>
              <a:t>03/03/2017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6C24-EDB2-4732-A606-E9790498F0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0439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CCDC1-C18F-42CD-9A58-BECC5E9BAD22}" type="datetimeFigureOut">
              <a:rPr lang="fr-FR" smtClean="0"/>
              <a:t>03/03/2017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6C24-EDB2-4732-A606-E9790498F0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9075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CCDC1-C18F-42CD-9A58-BECC5E9BAD22}" type="datetimeFigureOut">
              <a:rPr lang="fr-FR" smtClean="0"/>
              <a:t>03/03/2017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6C24-EDB2-4732-A606-E9790498F0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7146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CCDC1-C18F-42CD-9A58-BECC5E9BAD22}" type="datetimeFigureOut">
              <a:rPr lang="fr-FR" smtClean="0"/>
              <a:t>03/03/2017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6C24-EDB2-4732-A606-E9790498F0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305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CCDC1-C18F-42CD-9A58-BECC5E9BAD22}" type="datetimeFigureOut">
              <a:rPr lang="fr-FR" smtClean="0"/>
              <a:t>03/03/2017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6C24-EDB2-4732-A606-E9790498F0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1489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CCDC1-C18F-42CD-9A58-BECC5E9BAD22}" type="datetimeFigureOut">
              <a:rPr lang="fr-FR" smtClean="0"/>
              <a:t>03/03/2017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6C24-EDB2-4732-A606-E9790498F0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7303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CCDC1-C18F-42CD-9A58-BECC5E9BAD22}" type="datetimeFigureOut">
              <a:rPr lang="fr-FR" smtClean="0"/>
              <a:t>03/03/2017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6C24-EDB2-4732-A606-E9790498F0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9975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CCDC1-C18F-42CD-9A58-BECC5E9BAD22}" type="datetimeFigureOut">
              <a:rPr lang="fr-FR" smtClean="0"/>
              <a:t>03/03/2017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6C24-EDB2-4732-A606-E9790498F0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5084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CCDC1-C18F-42CD-9A58-BECC5E9BAD22}" type="datetimeFigureOut">
              <a:rPr lang="fr-FR" smtClean="0"/>
              <a:t>03/03/2017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6C24-EDB2-4732-A606-E9790498F0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7438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5CCDC1-C18F-42CD-9A58-BECC5E9BAD22}" type="datetimeFigureOut">
              <a:rPr lang="fr-FR" smtClean="0"/>
              <a:t>03/03/2017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226C24-EDB2-4732-A606-E9790498F0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7847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PRESELECTION%20DEFAVORABLE%20SSS.doc" TargetMode="External"/><Relationship Id="rId2" Type="http://schemas.openxmlformats.org/officeDocument/2006/relationships/hyperlink" Target="PRESELECTION%20FAVORABLE%20SSS.doc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Annexe%201%20Tableau%20des%20&#233;l&#232;ves%20pr&#233;s&#233;lectionn&#233;s%20en%20section%20sportive.doc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Accus&#233;%20r&#233;ception%20assouplissement%20carte%20scolaire.docx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1944687"/>
          </a:xfrm>
        </p:spPr>
        <p:txBody>
          <a:bodyPr/>
          <a:lstStyle/>
          <a:p>
            <a:pPr algn="r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b="1" dirty="0" smtClean="0">
                <a:solidFill>
                  <a:schemeClr val="bg1"/>
                </a:solidFill>
              </a:rPr>
              <a:t>L</a:t>
            </a:r>
            <a:r>
              <a:rPr lang="fr-FR" altLang="fr-FR" b="1" dirty="0" smtClean="0"/>
              <a:t>YCEE </a:t>
            </a:r>
            <a:r>
              <a:rPr lang="fr-FR" altLang="fr-FR" b="1" dirty="0" smtClean="0">
                <a:solidFill>
                  <a:schemeClr val="bg1"/>
                </a:solidFill>
              </a:rPr>
              <a:t>T</a:t>
            </a:r>
            <a:r>
              <a:rPr lang="fr-FR" altLang="fr-FR" b="1" dirty="0" smtClean="0"/>
              <a:t>HIBAUT DE </a:t>
            </a:r>
            <a:r>
              <a:rPr lang="fr-FR" altLang="fr-FR" b="1" dirty="0" smtClean="0">
                <a:solidFill>
                  <a:schemeClr val="bg1"/>
                </a:solidFill>
              </a:rPr>
              <a:t>C</a:t>
            </a:r>
            <a:r>
              <a:rPr lang="fr-FR" altLang="fr-FR" b="1" dirty="0" smtClean="0"/>
              <a:t>HAMPAGNE</a:t>
            </a:r>
            <a:br>
              <a:rPr lang="fr-FR" altLang="fr-FR" b="1" dirty="0" smtClean="0"/>
            </a:br>
            <a:r>
              <a:rPr lang="fr-FR" altLang="fr-FR" b="1" dirty="0" smtClean="0"/>
              <a:t>A </a:t>
            </a:r>
            <a:r>
              <a:rPr lang="fr-FR" altLang="fr-FR" b="1" dirty="0" smtClean="0">
                <a:solidFill>
                  <a:schemeClr val="bg1"/>
                </a:solidFill>
              </a:rPr>
              <a:t>P</a:t>
            </a:r>
            <a:r>
              <a:rPr lang="fr-FR" altLang="fr-FR" b="1" dirty="0" smtClean="0"/>
              <a:t>ROVINS</a:t>
            </a:r>
            <a:endParaRPr lang="fr-FR" altLang="fr-FR" dirty="0" smtClean="0"/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205038"/>
            <a:ext cx="64008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436" name="Rectangle 2"/>
          <p:cNvSpPr txBox="1">
            <a:spLocks noChangeArrowheads="1"/>
          </p:cNvSpPr>
          <p:nvPr/>
        </p:nvSpPr>
        <p:spPr bwMode="auto">
          <a:xfrm>
            <a:off x="0" y="1772816"/>
            <a:ext cx="9144000" cy="1608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defTabSz="4572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>
                <a:solidFill>
                  <a:srgbClr val="404040"/>
                </a:solidFill>
                <a:latin typeface="Century Gothic" pitchFamily="34" charset="0"/>
              </a:defRPr>
            </a:lvl1pPr>
            <a:lvl2pPr defTabSz="4572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 sz="1600">
                <a:solidFill>
                  <a:srgbClr val="404040"/>
                </a:solidFill>
                <a:latin typeface="Century Gothic" pitchFamily="34" charset="0"/>
              </a:defRPr>
            </a:lvl2pPr>
            <a:lvl3pPr defTabSz="4572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 sz="1400">
                <a:solidFill>
                  <a:srgbClr val="404040"/>
                </a:solidFill>
                <a:latin typeface="Century Gothic" pitchFamily="34" charset="0"/>
              </a:defRPr>
            </a:lvl3pPr>
            <a:lvl4pPr defTabSz="4572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 sz="1200">
                <a:solidFill>
                  <a:srgbClr val="404040"/>
                </a:solidFill>
                <a:latin typeface="Century Gothic" pitchFamily="34" charset="0"/>
              </a:defRPr>
            </a:lvl4pPr>
            <a:lvl5pPr defTabSz="4572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 sz="1200">
                <a:solidFill>
                  <a:srgbClr val="404040"/>
                </a:solidFill>
                <a:latin typeface="Century Gothic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 sz="1200">
                <a:solidFill>
                  <a:srgbClr val="404040"/>
                </a:solidFill>
                <a:latin typeface="Century Gothic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 sz="1200">
                <a:solidFill>
                  <a:srgbClr val="404040"/>
                </a:solidFill>
                <a:latin typeface="Century Gothic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 sz="1200">
                <a:solidFill>
                  <a:srgbClr val="404040"/>
                </a:solidFill>
                <a:latin typeface="Century Gothic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 sz="1200">
                <a:solidFill>
                  <a:srgbClr val="404040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fr-FR" altLang="fr-FR" b="1" i="1" dirty="0" smtClean="0"/>
              <a:t>Construire son avenir dans un site historique</a:t>
            </a:r>
            <a:endParaRPr lang="fr-FR" altLang="fr-FR" b="1" i="1" dirty="0"/>
          </a:p>
        </p:txBody>
      </p:sp>
      <p:sp>
        <p:nvSpPr>
          <p:cNvPr id="18437" name="ZoneTexte 1"/>
          <p:cNvSpPr txBox="1">
            <a:spLocks noChangeArrowheads="1"/>
          </p:cNvSpPr>
          <p:nvPr/>
        </p:nvSpPr>
        <p:spPr bwMode="auto">
          <a:xfrm>
            <a:off x="0" y="6599238"/>
            <a:ext cx="9144000" cy="27622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fr-FR" altLang="fr-FR" sz="1200"/>
              <a:t>Rendez-vous sur www.lyceethibautdechampagne.com</a:t>
            </a:r>
          </a:p>
        </p:txBody>
      </p:sp>
    </p:spTree>
    <p:extLst>
      <p:ext uri="{BB962C8B-B14F-4D97-AF65-F5344CB8AC3E}">
        <p14:creationId xmlns:p14="http://schemas.microsoft.com/office/powerpoint/2010/main" val="261431311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57200" y="404813"/>
            <a:ext cx="8229600" cy="10128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3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Points de vigilance</a:t>
            </a:r>
            <a:endParaRPr lang="fr-FR" sz="36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323850" y="1196975"/>
            <a:ext cx="8496300" cy="5400675"/>
          </a:xfrm>
        </p:spPr>
        <p:txBody>
          <a:bodyPr rtlCol="0">
            <a:noAutofit/>
          </a:bodyPr>
          <a:lstStyle/>
          <a:p>
            <a:pPr marL="0" indent="0">
              <a:buFont typeface="Arial" charset="0"/>
              <a:buNone/>
              <a:defRPr/>
            </a:pPr>
            <a:endParaRPr lang="fr-FR" sz="1800" b="1" u="sng" dirty="0" smtClean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charset="0"/>
              <a:buNone/>
              <a:defRPr/>
            </a:pPr>
            <a:endParaRPr lang="fr-FR" sz="1800" b="1" u="sng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charset="0"/>
              <a:buNone/>
              <a:defRPr/>
            </a:pPr>
            <a:r>
              <a:rPr lang="fr-FR" sz="1800" b="1" u="sng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réussite aux tests </a:t>
            </a:r>
          </a:p>
          <a:p>
            <a:pPr marL="0" indent="0">
              <a:buFont typeface="Arial" charset="0"/>
              <a:buNone/>
              <a:defRPr/>
            </a:pPr>
            <a:endParaRPr lang="fr-FR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  <a:defRPr/>
            </a:pPr>
            <a:r>
              <a:rPr lang="fr-FR" sz="18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 garantit pas l’entrée </a:t>
            </a:r>
            <a:r>
              <a:rPr lang="fr-F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en section sportive scolaire</a:t>
            </a:r>
          </a:p>
          <a:p>
            <a:pPr>
              <a:buFontTx/>
              <a:buChar char="-"/>
              <a:defRPr/>
            </a:pPr>
            <a:r>
              <a:rPr lang="fr-F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ne</a:t>
            </a:r>
            <a:r>
              <a:rPr lang="fr-F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constitue que </a:t>
            </a:r>
            <a:r>
              <a:rPr lang="fr-FR" sz="18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1ère phase d’admission</a:t>
            </a:r>
          </a:p>
          <a:p>
            <a:pPr marL="0" indent="0">
              <a:buFont typeface="Arial" charset="0"/>
              <a:buNone/>
              <a:defRPr/>
            </a:pPr>
            <a:endParaRPr lang="fr-FR" sz="1800" b="1" u="sng" dirty="0" smtClean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charset="0"/>
              <a:buNone/>
              <a:defRPr/>
            </a:pPr>
            <a:r>
              <a:rPr lang="fr-FR" sz="1800" b="1" u="sng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demande des représentants légaux </a:t>
            </a:r>
          </a:p>
          <a:p>
            <a:pPr marL="0" indent="0">
              <a:buFont typeface="Arial" charset="0"/>
              <a:buNone/>
              <a:defRPr/>
            </a:pPr>
            <a:endParaRPr lang="fr-FR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charset="0"/>
              <a:buNone/>
              <a:defRPr/>
            </a:pPr>
            <a:r>
              <a:rPr lang="fr-F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pourra être </a:t>
            </a:r>
            <a:r>
              <a:rPr lang="fr-FR" sz="1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satisfaite</a:t>
            </a:r>
            <a:r>
              <a:rPr lang="fr-F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</a:p>
          <a:p>
            <a:pPr>
              <a:buFontTx/>
              <a:buChar char="-"/>
              <a:defRPr/>
            </a:pPr>
            <a:r>
              <a:rPr lang="fr-FR" sz="18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uniquement</a:t>
            </a:r>
            <a:r>
              <a:rPr lang="fr-F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dans la </a:t>
            </a:r>
            <a:r>
              <a:rPr lang="fr-FR" sz="18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limite des places disponibles </a:t>
            </a:r>
            <a:r>
              <a:rPr lang="fr-F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de l’établissement sollicité</a:t>
            </a:r>
            <a:endParaRPr 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  <a:defRPr/>
            </a:pPr>
            <a:r>
              <a:rPr lang="fr-F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une fois </a:t>
            </a:r>
            <a:r>
              <a:rPr lang="fr-FR" sz="18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tous les élèves relevant du secteur </a:t>
            </a:r>
            <a:r>
              <a:rPr lang="fr-F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de ce lycée ayant pu y être </a:t>
            </a:r>
            <a:r>
              <a:rPr lang="fr-FR" sz="18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affectés</a:t>
            </a:r>
          </a:p>
          <a:p>
            <a:pPr marL="0" indent="0">
              <a:buFont typeface="Arial" charset="0"/>
              <a:buNone/>
              <a:defRPr/>
            </a:pPr>
            <a:endParaRPr lang="fr-FR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47072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57200" y="404813"/>
            <a:ext cx="8229600" cy="10128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3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Points de vigilance</a:t>
            </a:r>
            <a:endParaRPr lang="fr-FR" sz="36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323850" y="1196975"/>
            <a:ext cx="8496300" cy="5400675"/>
          </a:xfrm>
        </p:spPr>
        <p:txBody>
          <a:bodyPr rtlCol="0">
            <a:noAutofit/>
          </a:bodyPr>
          <a:lstStyle/>
          <a:p>
            <a:pPr marL="0" indent="0">
              <a:buFont typeface="Arial" charset="0"/>
              <a:buNone/>
              <a:defRPr/>
            </a:pPr>
            <a:r>
              <a:rPr lang="fr-FR" sz="1800" b="1" u="sng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fr-FR" sz="1800" b="1" u="sng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notification d’affectation</a:t>
            </a:r>
            <a:r>
              <a:rPr lang="fr-FR" sz="1800" u="sng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FR" sz="1800" u="sng" dirty="0" smtClean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charset="0"/>
              <a:buNone/>
              <a:defRPr/>
            </a:pPr>
            <a:endParaRPr lang="fr-FR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charset="0"/>
              <a:buNone/>
              <a:defRPr/>
            </a:pPr>
            <a:r>
              <a:rPr lang="fr-F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Elle est envoyée </a:t>
            </a: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aux représentants légaux </a:t>
            </a:r>
            <a:r>
              <a:rPr lang="fr-FR" sz="1800" b="1" dirty="0">
                <a:latin typeface="Arial" panose="020B0604020202020204" pitchFamily="34" charset="0"/>
                <a:cs typeface="Arial" panose="020B0604020202020204" pitchFamily="34" charset="0"/>
              </a:rPr>
              <a:t>à l’issue </a:t>
            </a:r>
            <a:r>
              <a:rPr lang="fr-F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du </a:t>
            </a:r>
            <a:r>
              <a:rPr lang="fr-FR" sz="1800" b="1" dirty="0">
                <a:latin typeface="Arial" panose="020B0604020202020204" pitchFamily="34" charset="0"/>
                <a:cs typeface="Arial" panose="020B0604020202020204" pitchFamily="34" charset="0"/>
              </a:rPr>
              <a:t>tour AFFELNET </a:t>
            </a:r>
            <a:r>
              <a:rPr lang="fr-F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et </a:t>
            </a:r>
            <a:r>
              <a:rPr lang="fr-FR" sz="18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permet à l’élève de s’inscrire </a:t>
            </a: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dans l’établissement </a:t>
            </a:r>
            <a:r>
              <a:rPr lang="fr-F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d’accueil</a:t>
            </a:r>
          </a:p>
          <a:p>
            <a:pPr marL="0" indent="0">
              <a:buFont typeface="Arial" charset="0"/>
              <a:buNone/>
              <a:defRPr/>
            </a:pPr>
            <a:endParaRPr lang="fr-FR" sz="1800" b="1" u="sng" dirty="0" smtClean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charset="0"/>
              <a:buNone/>
              <a:defRPr/>
            </a:pPr>
            <a:r>
              <a:rPr lang="fr-FR" sz="1800" b="1" u="sng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Pour les familles, nécessité</a:t>
            </a:r>
            <a:r>
              <a:rPr lang="fr-FR" sz="1800" b="1" u="sng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de se rapprocher du chef d’établissement d’origine </a:t>
            </a:r>
            <a:r>
              <a:rPr lang="fr-FR" sz="1800" b="1" u="sng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buFont typeface="Arial" charset="0"/>
              <a:buNone/>
              <a:defRPr/>
            </a:pPr>
            <a:endParaRPr lang="fr-FR" sz="1800" b="1" u="sng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  <a:defRPr/>
            </a:pPr>
            <a:r>
              <a:rPr lang="fr-F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pour la saisie des </a:t>
            </a:r>
            <a:r>
              <a:rPr lang="fr-FR" sz="18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vœux dans AFFELMAP </a:t>
            </a:r>
            <a:r>
              <a:rPr lang="fr-F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(quand hors académie de Créteil) </a:t>
            </a:r>
          </a:p>
          <a:p>
            <a:pPr>
              <a:buFontTx/>
              <a:buChar char="-"/>
              <a:defRPr/>
            </a:pPr>
            <a:r>
              <a:rPr lang="fr-F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pour transmission du </a:t>
            </a:r>
            <a:r>
              <a:rPr lang="fr-FR" sz="18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dossier complet à envoyer </a:t>
            </a:r>
            <a:r>
              <a:rPr lang="fr-F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à la DIVEL DSDEN 77 avant le 9 mai 2017</a:t>
            </a:r>
          </a:p>
          <a:p>
            <a:pPr>
              <a:buFontTx/>
              <a:buChar char="-"/>
              <a:defRPr/>
            </a:pPr>
            <a:endParaRPr lang="fr-FR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15408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P:\CEREMONIE\PHOTOS DZIUBA\P10501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12676"/>
            <a:ext cx="2355726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http://lyceethizo.cluster020.hosting.ovh.net/ltdc/IMG/rubon39.jpg?148698737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12676"/>
            <a:ext cx="2376264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://lyceethizo.cluster020.hosting.ovh.net/ltdc/local/cache-vignettes/L640xH359/image1-4bab1.png?148702553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644" y="3438525"/>
            <a:ext cx="6096000" cy="341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8208" y="1556792"/>
            <a:ext cx="1086485" cy="108013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3131840" y="0"/>
            <a:ext cx="26642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/>
              <a:t>Lycée Polyvalent</a:t>
            </a:r>
            <a:endParaRPr lang="fr-FR" dirty="0"/>
          </a:p>
          <a:p>
            <a:pPr algn="ctr"/>
            <a:r>
              <a:rPr lang="fr-FR" b="1" dirty="0"/>
              <a:t>Thibaut de Champagne</a:t>
            </a:r>
            <a:endParaRPr lang="fr-FR" dirty="0"/>
          </a:p>
          <a:p>
            <a:r>
              <a:rPr lang="fr-FR" dirty="0"/>
              <a:t> </a:t>
            </a:r>
          </a:p>
          <a:p>
            <a:pPr algn="ctr"/>
            <a:r>
              <a:rPr lang="fr-FR" dirty="0"/>
              <a:t>3 Rue du Collège</a:t>
            </a:r>
          </a:p>
          <a:p>
            <a:pPr algn="ctr"/>
            <a:r>
              <a:rPr lang="fr-FR" dirty="0"/>
              <a:t>77160 PROVINS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2627784" y="2920298"/>
            <a:ext cx="3816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/>
              <a:t>Section sportive Football</a:t>
            </a:r>
            <a:endParaRPr lang="fr-FR" sz="2000" b="1" dirty="0"/>
          </a:p>
        </p:txBody>
      </p:sp>
    </p:spTree>
    <p:extLst>
      <p:ext uri="{BB962C8B-B14F-4D97-AF65-F5344CB8AC3E}">
        <p14:creationId xmlns:p14="http://schemas.microsoft.com/office/powerpoint/2010/main" val="870077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457200" y="404813"/>
            <a:ext cx="8229600" cy="1012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r-FR" sz="3600" b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Rappel du protocole d’admission</a:t>
            </a:r>
            <a:endParaRPr lang="fr-FR" sz="36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179388" y="1341438"/>
            <a:ext cx="8785225" cy="52562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None/>
              <a:defRPr/>
            </a:pPr>
            <a:r>
              <a:rPr lang="fr-FR" sz="2000" b="1" u="sng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modalités d’admission </a:t>
            </a:r>
          </a:p>
          <a:p>
            <a:pPr>
              <a:buFont typeface="Arial" charset="0"/>
              <a:buNone/>
              <a:defRPr/>
            </a:pPr>
            <a:endParaRPr lang="fr-FR" sz="2000" b="1" u="sng" dirty="0" smtClean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fr-FR" sz="2000" b="1" dirty="0" smtClean="0">
                <a:solidFill>
                  <a:schemeClr val="tx1"/>
                </a:solidFill>
              </a:rPr>
              <a:t>L’admission </a:t>
            </a:r>
            <a:r>
              <a:rPr lang="fr-FR" sz="2000" dirty="0" smtClean="0">
                <a:solidFill>
                  <a:schemeClr val="tx1"/>
                </a:solidFill>
              </a:rPr>
              <a:t>dans une section sportive scolaire :</a:t>
            </a:r>
          </a:p>
          <a:p>
            <a:pPr>
              <a:buFontTx/>
              <a:buChar char="-"/>
              <a:defRPr/>
            </a:pPr>
            <a:r>
              <a:rPr lang="fr-FR" sz="2000" dirty="0" smtClean="0">
                <a:solidFill>
                  <a:schemeClr val="tx1"/>
                </a:solidFill>
              </a:rPr>
              <a:t>relève de la</a:t>
            </a:r>
            <a:r>
              <a:rPr lang="fr-FR" sz="2000" b="1" dirty="0" smtClean="0"/>
              <a:t> </a:t>
            </a:r>
            <a:r>
              <a:rPr lang="fr-FR" sz="2000" b="1" dirty="0" smtClean="0">
                <a:solidFill>
                  <a:srgbClr val="0070C0"/>
                </a:solidFill>
              </a:rPr>
              <a:t>compétence de l’IA-DASEN</a:t>
            </a:r>
            <a:endParaRPr lang="fr-FR" sz="2000" dirty="0" smtClean="0">
              <a:solidFill>
                <a:srgbClr val="0070C0"/>
              </a:solidFill>
            </a:endParaRPr>
          </a:p>
          <a:p>
            <a:pPr>
              <a:buFontTx/>
              <a:buChar char="-"/>
              <a:defRPr/>
            </a:pPr>
            <a:r>
              <a:rPr lang="fr-FR" sz="2000" dirty="0" smtClean="0">
                <a:solidFill>
                  <a:schemeClr val="tx1"/>
                </a:solidFill>
              </a:rPr>
              <a:t>dépend de </a:t>
            </a:r>
            <a:r>
              <a:rPr lang="fr-FR" sz="2000" b="1" dirty="0" smtClean="0">
                <a:solidFill>
                  <a:srgbClr val="0070C0"/>
                </a:solidFill>
              </a:rPr>
              <a:t>critères pédagogiques</a:t>
            </a:r>
            <a:r>
              <a:rPr lang="fr-FR" sz="2000" dirty="0" smtClean="0">
                <a:solidFill>
                  <a:srgbClr val="0070C0"/>
                </a:solidFill>
              </a:rPr>
              <a:t> </a:t>
            </a:r>
            <a:r>
              <a:rPr lang="fr-FR" sz="2000" dirty="0" smtClean="0">
                <a:solidFill>
                  <a:schemeClr val="tx1"/>
                </a:solidFill>
              </a:rPr>
              <a:t>(dossier scolaire et excellence sportive évaluée par des tests) </a:t>
            </a:r>
          </a:p>
          <a:p>
            <a:pPr>
              <a:buFontTx/>
              <a:buChar char="-"/>
              <a:defRPr/>
            </a:pPr>
            <a:r>
              <a:rPr lang="fr-FR" sz="2000" dirty="0" smtClean="0">
                <a:solidFill>
                  <a:schemeClr val="tx1"/>
                </a:solidFill>
              </a:rPr>
              <a:t>de</a:t>
            </a:r>
            <a:r>
              <a:rPr lang="fr-FR" sz="2000" dirty="0" smtClean="0"/>
              <a:t> </a:t>
            </a:r>
            <a:r>
              <a:rPr lang="fr-FR" sz="2000" b="1" dirty="0" smtClean="0">
                <a:solidFill>
                  <a:srgbClr val="0070C0"/>
                </a:solidFill>
              </a:rPr>
              <a:t>critères géographiques</a:t>
            </a:r>
            <a:r>
              <a:rPr lang="fr-FR" sz="2000" dirty="0" smtClean="0">
                <a:solidFill>
                  <a:srgbClr val="0070C0"/>
                </a:solidFill>
              </a:rPr>
              <a:t> </a:t>
            </a:r>
            <a:r>
              <a:rPr lang="fr-FR" sz="2000" dirty="0" smtClean="0">
                <a:solidFill>
                  <a:schemeClr val="tx1"/>
                </a:solidFill>
              </a:rPr>
              <a:t>(appartenance ou non à la zone de desserte du lycée concerné)</a:t>
            </a:r>
          </a:p>
          <a:p>
            <a:pPr>
              <a:buFontTx/>
              <a:buChar char="-"/>
              <a:defRPr/>
            </a:pPr>
            <a:endParaRPr lang="fr-FR" sz="2000" dirty="0" smtClean="0"/>
          </a:p>
          <a:p>
            <a:pPr>
              <a:defRPr/>
            </a:pPr>
            <a:r>
              <a:rPr lang="fr-FR" sz="2000" b="1" dirty="0" smtClean="0">
                <a:solidFill>
                  <a:schemeClr val="tx1"/>
                </a:solidFill>
              </a:rPr>
              <a:t>Pour les élèves n’appartenant pas à la zone de desserte du lycée dans lequel est implantée la section :</a:t>
            </a:r>
          </a:p>
          <a:p>
            <a:pPr>
              <a:buFontTx/>
              <a:buChar char="-"/>
              <a:defRPr/>
            </a:pPr>
            <a:r>
              <a:rPr lang="fr-FR" sz="2000" b="1" dirty="0" smtClean="0">
                <a:solidFill>
                  <a:srgbClr val="0070C0"/>
                </a:solidFill>
              </a:rPr>
              <a:t>la réussite </a:t>
            </a:r>
            <a:r>
              <a:rPr lang="fr-FR" sz="2000" dirty="0" smtClean="0">
                <a:solidFill>
                  <a:srgbClr val="0070C0"/>
                </a:solidFill>
              </a:rPr>
              <a:t>aux tests sportifs </a:t>
            </a:r>
            <a:r>
              <a:rPr lang="fr-FR" sz="2000" b="1" dirty="0" smtClean="0">
                <a:solidFill>
                  <a:srgbClr val="0070C0"/>
                </a:solidFill>
              </a:rPr>
              <a:t>ne suffit pas</a:t>
            </a:r>
          </a:p>
          <a:p>
            <a:pPr>
              <a:buFontTx/>
              <a:buChar char="-"/>
              <a:defRPr/>
            </a:pPr>
            <a:r>
              <a:rPr lang="fr-FR" sz="2000" dirty="0" smtClean="0">
                <a:solidFill>
                  <a:schemeClr val="tx1"/>
                </a:solidFill>
              </a:rPr>
              <a:t> n’est possible que </a:t>
            </a:r>
            <a:r>
              <a:rPr lang="fr-FR" sz="2000" b="1" u="sng" dirty="0" smtClean="0">
                <a:solidFill>
                  <a:srgbClr val="0070C0"/>
                </a:solidFill>
              </a:rPr>
              <a:t>sous réserve de places disponibles dans l’établissement</a:t>
            </a:r>
            <a:r>
              <a:rPr lang="fr-FR" sz="2000" dirty="0" smtClean="0">
                <a:solidFill>
                  <a:srgbClr val="0070C0"/>
                </a:solidFill>
              </a:rPr>
              <a:t> </a:t>
            </a:r>
            <a:r>
              <a:rPr lang="fr-FR" sz="2000" dirty="0" smtClean="0">
                <a:solidFill>
                  <a:schemeClr val="tx1"/>
                </a:solidFill>
              </a:rPr>
              <a:t>une fois admis tous les élèves du secteur de cet établissement. </a:t>
            </a:r>
          </a:p>
          <a:p>
            <a:pPr>
              <a:buFont typeface="Arial" charset="0"/>
              <a:buNone/>
              <a:defRPr/>
            </a:pPr>
            <a:r>
              <a:rPr lang="fr-FR" sz="2000" dirty="0" smtClean="0">
                <a:solidFill>
                  <a:schemeClr val="tx1"/>
                </a:solidFill>
              </a:rPr>
              <a:t>	</a:t>
            </a:r>
            <a:endParaRPr lang="fr-FR" sz="2000" dirty="0">
              <a:solidFill>
                <a:schemeClr val="tx1"/>
              </a:solidFill>
            </a:endParaRPr>
          </a:p>
        </p:txBody>
      </p:sp>
      <p:pic>
        <p:nvPicPr>
          <p:cNvPr id="7" name="Image 5" descr="600px-Panneau_atten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4797425"/>
            <a:ext cx="43180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13140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57200" y="404813"/>
            <a:ext cx="8229600" cy="10128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3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Rappel du protocole d’admission</a:t>
            </a:r>
            <a:endParaRPr lang="fr-FR" sz="36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250825" y="1196975"/>
            <a:ext cx="8785225" cy="5516563"/>
          </a:xfrm>
        </p:spPr>
        <p:txBody>
          <a:bodyPr rtlCol="0">
            <a:noAutofit/>
          </a:bodyPr>
          <a:lstStyle/>
          <a:p>
            <a:pPr marL="0" indent="0">
              <a:buFont typeface="Arial" charset="0"/>
              <a:buNone/>
              <a:defRPr/>
            </a:pPr>
            <a:endParaRPr lang="fr-FR" sz="1800" b="1" u="sng" dirty="0" smtClean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charset="0"/>
              <a:buNone/>
              <a:defRPr/>
            </a:pPr>
            <a:endParaRPr lang="fr-FR" sz="1800" b="1" u="sng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charset="0"/>
              <a:buNone/>
              <a:defRPr/>
            </a:pPr>
            <a:r>
              <a:rPr lang="fr-FR" sz="1800" b="1" u="sng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Phase 1 : participation aux tests sportifs</a:t>
            </a:r>
          </a:p>
          <a:p>
            <a:pPr marL="0" indent="0">
              <a:buFont typeface="Arial" charset="0"/>
              <a:buNone/>
              <a:defRPr/>
            </a:pPr>
            <a:endParaRPr lang="fr-FR" sz="1800" u="sng" dirty="0" smtClean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fr-F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Les élèves candidats doivent </a:t>
            </a:r>
            <a:r>
              <a:rPr lang="fr-F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participer aux tests sportifs de sélection </a:t>
            </a:r>
            <a:r>
              <a:rPr lang="fr-F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de la section concernée, organisés par l’établissement d’accueil jusqu’au  </a:t>
            </a:r>
            <a:r>
              <a:rPr lang="fr-FR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 mars </a:t>
            </a:r>
            <a:r>
              <a:rPr lang="fr-FR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 ( lundi 20 mars 2017 pour le lycée Thibaut de Champagne)</a:t>
            </a:r>
            <a:r>
              <a:rPr lang="fr-F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fr-F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00050" lvl="1" indent="0">
              <a:buFont typeface="Arial" charset="0"/>
              <a:buNone/>
              <a:defRPr/>
            </a:pPr>
            <a:r>
              <a:rPr lang="fr-F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L’établissement d’accueil informera </a:t>
            </a:r>
            <a:r>
              <a:rPr lang="fr-F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les représentants légaux des dates de ces tests.</a:t>
            </a:r>
          </a:p>
          <a:p>
            <a:pPr>
              <a:defRPr/>
            </a:pPr>
            <a:r>
              <a:rPr lang="fr-F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En fonction du résultat de l’élève à ces tests sportifs et des prérequis demandés pour intégrer la section, un </a:t>
            </a:r>
            <a:r>
              <a:rPr lang="fr-F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avis </a:t>
            </a:r>
            <a:r>
              <a:rPr lang="fr-FR" sz="1800" b="1" dirty="0" smtClean="0">
                <a:latin typeface="Arial" panose="020B0604020202020204" pitchFamily="34" charset="0"/>
                <a:cs typeface="Arial" panose="020B0604020202020204" pitchFamily="34" charset="0"/>
                <a:hlinkClick r:id="rId2" action="ppaction://hlinkfile"/>
              </a:rPr>
              <a:t>favorable</a:t>
            </a:r>
            <a:r>
              <a:rPr lang="fr-F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ou </a:t>
            </a:r>
            <a:r>
              <a:rPr lang="fr-FR" sz="18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 action="ppaction://hlinkfile"/>
              </a:rPr>
              <a:t>défavorable</a:t>
            </a:r>
            <a:r>
              <a:rPr lang="fr-F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sera porté sur la candidature de l’élève par l’établissement</a:t>
            </a:r>
            <a:endParaRPr lang="fr-FR" sz="1800" b="1" dirty="0" smtClean="0">
              <a:solidFill>
                <a:srgbClr val="558ED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charset="0"/>
              <a:buNone/>
              <a:defRPr/>
            </a:pP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fr-FR" sz="18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charset="0"/>
              <a:buNone/>
              <a:defRPr/>
            </a:pPr>
            <a:endParaRPr 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33424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57200" y="404813"/>
            <a:ext cx="8229600" cy="10128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3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Rappel du protocole d’admission</a:t>
            </a:r>
            <a:endParaRPr lang="fr-FR" sz="36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250825" y="1196975"/>
            <a:ext cx="8785225" cy="5516563"/>
          </a:xfrm>
        </p:spPr>
        <p:txBody>
          <a:bodyPr rtlCol="0">
            <a:noAutofit/>
          </a:bodyPr>
          <a:lstStyle/>
          <a:p>
            <a:pPr marL="0" indent="0">
              <a:buFont typeface="Arial" charset="0"/>
              <a:buNone/>
              <a:defRPr/>
            </a:pP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fr-FR" sz="18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charset="0"/>
              <a:buNone/>
              <a:defRPr/>
            </a:pPr>
            <a:r>
              <a:rPr lang="fr-FR" sz="1800" b="1" u="sng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Phase 2 : demande d’assouplissement de la carte scolaire </a:t>
            </a:r>
            <a:endParaRPr lang="fr-FR" sz="1800" b="1" u="sng" dirty="0" smtClean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charset="0"/>
              <a:buNone/>
              <a:defRPr/>
            </a:pPr>
            <a:endParaRPr lang="fr-FR" sz="1800" u="sng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Les élèves ayant obtenu un </a:t>
            </a:r>
            <a:r>
              <a:rPr lang="fr-FR" sz="1800" b="1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avis favorable </a:t>
            </a:r>
            <a:r>
              <a:rPr lang="fr-FR" sz="1800" b="1" dirty="0">
                <a:latin typeface="Arial" panose="020B0604020202020204" pitchFamily="34" charset="0"/>
                <a:cs typeface="Arial" panose="020B0604020202020204" pitchFamily="34" charset="0"/>
              </a:rPr>
              <a:t>aux</a:t>
            </a:r>
            <a:r>
              <a:rPr lang="fr-FR" sz="1800" b="1" dirty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800" b="1" u="sng" dirty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tests sportifs </a:t>
            </a:r>
            <a:r>
              <a:rPr lang="fr-FR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</a:t>
            </a:r>
            <a:r>
              <a:rPr lang="fr-F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à </a:t>
            </a:r>
            <a:r>
              <a:rPr lang="fr-FR" sz="1800" b="1" u="sng" dirty="0" smtClean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l’instruction </a:t>
            </a:r>
            <a:r>
              <a:rPr lang="fr-FR" sz="1800" b="1" u="sng" dirty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 dossier scolaire par l’établissement d’accueil</a:t>
            </a:r>
            <a:r>
              <a:rPr lang="fr-FR" sz="1800" dirty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et </a:t>
            </a: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souhaitant intégrer une </a:t>
            </a:r>
            <a:r>
              <a:rPr lang="fr-FR" sz="1800" b="1" dirty="0">
                <a:latin typeface="Arial" panose="020B0604020202020204" pitchFamily="34" charset="0"/>
                <a:cs typeface="Arial" panose="020B0604020202020204" pitchFamily="34" charset="0"/>
              </a:rPr>
              <a:t>section</a:t>
            </a: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 sportive scolaire </a:t>
            </a:r>
            <a:r>
              <a:rPr lang="fr-FR" sz="1800" b="1" dirty="0">
                <a:latin typeface="Arial" panose="020B0604020202020204" pitchFamily="34" charset="0"/>
                <a:cs typeface="Arial" panose="020B0604020202020204" pitchFamily="34" charset="0"/>
              </a:rPr>
              <a:t>implantée</a:t>
            </a: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800" b="1" dirty="0">
                <a:latin typeface="Arial" panose="020B0604020202020204" pitchFamily="34" charset="0"/>
                <a:cs typeface="Arial" panose="020B0604020202020204" pitchFamily="34" charset="0"/>
              </a:rPr>
              <a:t>dans un lycée ne relevant pas de leur zone géographique de </a:t>
            </a:r>
            <a:r>
              <a:rPr lang="fr-F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desserte</a:t>
            </a: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doivent </a:t>
            </a:r>
            <a:r>
              <a:rPr lang="fr-FR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impérativement effectuer une demande d’assouplissement de la carte scolaire</a:t>
            </a:r>
            <a:endParaRPr lang="fr-FR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charset="0"/>
              <a:buNone/>
              <a:defRPr/>
            </a:pPr>
            <a:r>
              <a:rPr lang="fr-F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fr-F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au </a:t>
            </a: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titre du motif </a:t>
            </a:r>
            <a:r>
              <a:rPr lang="fr-FR" sz="18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 Parcours scolaire particulier »</a:t>
            </a:r>
            <a:r>
              <a:rPr lang="fr-FR" sz="1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en précisant </a:t>
            </a:r>
            <a:r>
              <a:rPr lang="fr-FR" sz="18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 section sportive », </a:t>
            </a:r>
            <a:r>
              <a:rPr lang="fr-FR" sz="1800" b="1" dirty="0">
                <a:latin typeface="Arial" panose="020B0604020202020204" pitchFamily="34" charset="0"/>
                <a:cs typeface="Arial" panose="020B0604020202020204" pitchFamily="34" charset="0"/>
              </a:rPr>
              <a:t>auprès de leur collège d’origine</a:t>
            </a:r>
            <a:r>
              <a:rPr lang="fr-F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Font typeface="Arial" charset="0"/>
              <a:buNone/>
              <a:defRPr/>
            </a:pPr>
            <a:endParaRPr 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charset="0"/>
              <a:buNone/>
              <a:defRPr/>
            </a:pPr>
            <a:r>
              <a:rPr lang="fr-F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La recevabilité de leur demande sera examinée en commission </a:t>
            </a:r>
            <a:r>
              <a:rPr lang="fr-F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départementale « Assouplissement de </a:t>
            </a: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la carte </a:t>
            </a:r>
            <a:r>
              <a:rPr lang="fr-F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scolaire » </a:t>
            </a: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dont les </a:t>
            </a:r>
            <a:r>
              <a:rPr lang="fr-FR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résultats du tour AFFELNET du </a:t>
            </a:r>
            <a:endParaRPr lang="fr-FR" sz="18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charset="0"/>
              <a:buNone/>
              <a:defRPr/>
            </a:pPr>
            <a:r>
              <a:rPr lang="fr-FR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  <a:r>
              <a:rPr lang="fr-FR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juin 2017 </a:t>
            </a:r>
            <a:r>
              <a:rPr lang="fr-FR" sz="1800" b="1" dirty="0">
                <a:latin typeface="Arial" panose="020B0604020202020204" pitchFamily="34" charset="0"/>
                <a:cs typeface="Arial" panose="020B0604020202020204" pitchFamily="34" charset="0"/>
              </a:rPr>
              <a:t>constitueront la réponse définitive</a:t>
            </a: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charset="0"/>
              <a:buNone/>
              <a:defRPr/>
            </a:pPr>
            <a:endParaRPr 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49544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57200" y="404813"/>
            <a:ext cx="8229600" cy="10128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3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Calendrier de la campagne 2017</a:t>
            </a:r>
            <a:endParaRPr lang="fr-FR" sz="36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0838" y="1773238"/>
            <a:ext cx="8569325" cy="45243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charset="2"/>
              <a:buChar char="Ø"/>
              <a:defRPr/>
            </a:pPr>
            <a:r>
              <a:rPr lang="fr-FR" sz="16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Jusqu’au 31 mars 2017</a:t>
            </a:r>
          </a:p>
          <a:p>
            <a:pPr marL="400050" lvl="1">
              <a:defRPr/>
            </a:pPr>
            <a:endParaRPr lang="fr-FR" sz="1600" b="1" u="sng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57150">
              <a:defRPr/>
            </a:pPr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Tests sportifs 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dans les établissements d’accueil et examen des dossiers scolaires</a:t>
            </a:r>
          </a:p>
          <a:p>
            <a:pPr marL="400050" lvl="1">
              <a:defRPr/>
            </a:pPr>
            <a:endParaRPr 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lvl="1">
              <a:defRPr/>
            </a:pPr>
            <a:endParaRPr 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charset="2"/>
              <a:buChar char="Ø"/>
              <a:defRPr/>
            </a:pPr>
            <a:r>
              <a:rPr lang="fr-FR" sz="16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Jusqu’au 24 avril 2017</a:t>
            </a:r>
          </a:p>
          <a:p>
            <a:pPr>
              <a:defRPr/>
            </a:pPr>
            <a:endParaRPr lang="fr-F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lvl="1">
              <a:defRPr/>
            </a:pP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Envoi par le </a:t>
            </a:r>
            <a:r>
              <a:rPr lang="fr-FR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chef d’établissement d’accueil 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400050" lvl="1">
              <a:defRPr/>
            </a:pPr>
            <a:endParaRPr 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-342900">
              <a:buFontTx/>
              <a:buChar char="-"/>
              <a:defRPr/>
            </a:pPr>
            <a:r>
              <a:rPr lang="fr-FR" sz="1600" b="1" dirty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aux familles</a:t>
            </a:r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 : 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de la notification de l’avis porté sur la candidature</a:t>
            </a:r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de leur enfant, suite aux résultats des tests sportifs et examen du dossier scolaire (</a:t>
            </a:r>
            <a:r>
              <a:rPr lang="fr-FR" sz="1600" b="1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avis favorable ou défavorable à l’issue de cette 1</a:t>
            </a:r>
            <a:r>
              <a:rPr lang="fr-FR" sz="1600" b="1" i="1" baseline="30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ère</a:t>
            </a:r>
            <a:r>
              <a:rPr lang="fr-FR" sz="1600" b="1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phase d’admission</a:t>
            </a:r>
            <a:r>
              <a:rPr lang="fr-FR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114300" lvl="1">
              <a:defRPr/>
            </a:pPr>
            <a:endParaRPr lang="fr-FR" sz="16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-342900">
              <a:buFontTx/>
              <a:buChar char="-"/>
              <a:defRPr/>
            </a:pPr>
            <a:r>
              <a:rPr lang="fr-FR" sz="1600" b="1" dirty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 la DIVEL 1</a:t>
            </a:r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 : </a:t>
            </a:r>
          </a:p>
          <a:p>
            <a:pPr lvl="2" indent="-342900">
              <a:buFontTx/>
              <a:buChar char="-"/>
              <a:defRPr/>
            </a:pP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de la liste des élèves retenus à l’issue des tests sportifs et examen du dossier scolaire (</a:t>
            </a:r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  <a:hlinkClick r:id="rId2" action="ppaction://hlinkfile"/>
              </a:rPr>
              <a:t>annexe 1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2" indent="-342900">
              <a:buFontTx/>
              <a:buChar char="-"/>
              <a:defRPr/>
            </a:pP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du </a:t>
            </a:r>
            <a:r>
              <a:rPr lang="fr-FR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nombre de places disponibles précises 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en 2</a:t>
            </a:r>
            <a:r>
              <a:rPr lang="fr-FR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nde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GT</a:t>
            </a:r>
          </a:p>
          <a:p>
            <a:pPr marL="571500" lvl="2">
              <a:defRPr/>
            </a:pPr>
            <a:endParaRPr 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4811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57200" y="404813"/>
            <a:ext cx="8229600" cy="10128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3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Calendrier de la campagne 2017</a:t>
            </a:r>
            <a:endParaRPr lang="fr-FR" sz="36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5288" y="1196975"/>
            <a:ext cx="8569325" cy="40322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571500" lvl="2">
              <a:defRPr/>
            </a:pPr>
            <a:endParaRPr 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charset="2"/>
              <a:buChar char="Ø"/>
              <a:defRPr/>
            </a:pPr>
            <a:r>
              <a:rPr lang="fr-FR" sz="1600" b="1" u="sng" dirty="0">
                <a:solidFill>
                  <a:srgbClr val="558E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 8 avril au 2 mai 2017</a:t>
            </a:r>
          </a:p>
          <a:p>
            <a:pPr>
              <a:buFont typeface="Wingdings" charset="2"/>
              <a:buChar char="Ø"/>
              <a:defRPr/>
            </a:pPr>
            <a:endParaRPr lang="fr-FR" sz="1600" b="1" u="sng" dirty="0">
              <a:solidFill>
                <a:srgbClr val="558ED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fr-FR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lvl="1">
              <a:defRPr/>
            </a:pP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Réception des demandes d’assouplissement à la carte scolaire par le </a:t>
            </a:r>
            <a:r>
              <a:rPr lang="fr-FR" sz="1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chef d’établissement d’origine 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constituées par :</a:t>
            </a:r>
          </a:p>
          <a:p>
            <a:pPr marL="400050" lvl="1">
              <a:defRPr/>
            </a:pPr>
            <a:endParaRPr 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7250" lvl="1" indent="-457200">
              <a:buFontTx/>
              <a:buChar char="-"/>
              <a:defRPr/>
            </a:pPr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le dossier d’affectation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des</a:t>
            </a:r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élèves figurant sur la liste ne relevant pas de la zone de desserte du lycée concerné </a:t>
            </a:r>
          </a:p>
          <a:p>
            <a:pPr marL="400050" lvl="1">
              <a:defRPr/>
            </a:pPr>
            <a:endParaRPr 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7250" lvl="1" indent="-457200">
              <a:buFontTx/>
              <a:buChar char="-"/>
              <a:defRPr/>
            </a:pPr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l’annexe 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« </a:t>
            </a:r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Assouplissement de la carte scolaire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 »  pour examen de la recevabilité de la demande en commission départementale avec les </a:t>
            </a:r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pièces justificatives</a:t>
            </a:r>
          </a:p>
          <a:p>
            <a:pPr marL="400050" lvl="1">
              <a:defRPr/>
            </a:pPr>
            <a:endParaRPr lang="fr-F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7250" lvl="1" indent="-457200">
              <a:buFontTx/>
              <a:buChar char="-"/>
              <a:defRPr/>
            </a:pPr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la copie du courrier de l’avis favorable 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du chef d’établissement d’accueil à l’admission en section sportive </a:t>
            </a:r>
          </a:p>
        </p:txBody>
      </p:sp>
    </p:spTree>
    <p:extLst>
      <p:ext uri="{BB962C8B-B14F-4D97-AF65-F5344CB8AC3E}">
        <p14:creationId xmlns:p14="http://schemas.microsoft.com/office/powerpoint/2010/main" val="4409165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57200" y="404813"/>
            <a:ext cx="8229600" cy="10128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3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Calendrier de la campagne 2017</a:t>
            </a:r>
            <a:endParaRPr lang="fr-FR" sz="36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16471" y="1340768"/>
            <a:ext cx="8135937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charset="2"/>
              <a:buChar char="Ø"/>
              <a:defRPr/>
            </a:pPr>
            <a:r>
              <a:rPr lang="fr-FR" b="1" u="sng" dirty="0">
                <a:solidFill>
                  <a:srgbClr val="558E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Pour le 12 mai 2017</a:t>
            </a:r>
            <a:r>
              <a:rPr lang="fr-FR" dirty="0">
                <a:solidFill>
                  <a:srgbClr val="558E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 plus </a:t>
            </a:r>
            <a:r>
              <a:rPr lang="fr-FR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tard  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lvl="1">
              <a:defRPr/>
            </a:pP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lvl="1">
              <a:defRPr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Envoi préalable par le </a:t>
            </a:r>
            <a:r>
              <a:rPr lang="fr-FR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chef d’établissement d’origine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à la DIVEL 1</a:t>
            </a:r>
          </a:p>
          <a:p>
            <a:pPr marL="857250" lvl="1" indent="-457200">
              <a:buFontTx/>
              <a:buChar char="-"/>
              <a:defRPr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la demande d’assouplissement de la carte scolaire accompagnée des pièces justificatives</a:t>
            </a:r>
          </a:p>
          <a:p>
            <a:pPr marL="857250" lvl="1" indent="-457200">
              <a:buFontTx/>
              <a:buChar char="-"/>
              <a:defRPr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le bordereau de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  <a:hlinkClick r:id="rId2" action="ppaction://hlinkfile"/>
              </a:rPr>
              <a:t>l’accusé de réception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des demandes d’assouplissement à la carte scolaire</a:t>
            </a:r>
          </a:p>
          <a:p>
            <a:pPr marL="857250" lvl="1" indent="-457200">
              <a:buFontTx/>
              <a:buChar char="-"/>
              <a:defRPr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la fiche récapitulative des vœux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Affelnet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7250" lvl="1" indent="-457200">
              <a:buFontTx/>
              <a:buChar char="-"/>
              <a:defRPr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La copie de l’avis favorable d’admission de l’élève en section sportive dans l’établissement sollicité en voeu1</a:t>
            </a:r>
          </a:p>
          <a:p>
            <a:pPr marL="857250" lvl="1" indent="-457200">
              <a:buFontTx/>
              <a:buChar char="-"/>
              <a:defRPr/>
            </a:pP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fr-FR" b="1" u="sng" dirty="0">
                <a:solidFill>
                  <a:srgbClr val="558E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23 juin 2017</a:t>
            </a:r>
          </a:p>
          <a:p>
            <a:pPr marL="0" lvl="1">
              <a:defRPr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</a:p>
          <a:p>
            <a:pPr marL="0" lvl="1">
              <a:defRPr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Résultats de l’affectation 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lors du tour AFFELNET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valant 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réponse définitive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à la demande formulée par la famille</a:t>
            </a:r>
            <a:endParaRPr lang="fr-FR" strike="sngStrik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>
              <a:defRPr/>
            </a:pP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 5" descr="600px-Panneau_atten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27138"/>
            <a:ext cx="431800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7457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57200" y="404813"/>
            <a:ext cx="8229600" cy="10128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3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Calendrier de la campagne 2017</a:t>
            </a:r>
            <a:endParaRPr lang="fr-FR" sz="36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19138" y="2079625"/>
            <a:ext cx="8135937" cy="17541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lvl="1">
              <a:buFont typeface="Wingdings" panose="05000000000000000000" pitchFamily="2" charset="2"/>
              <a:buChar char="Ø"/>
              <a:defRPr/>
            </a:pPr>
            <a:r>
              <a:rPr lang="fr-FR" b="1" u="sng" dirty="0">
                <a:solidFill>
                  <a:srgbClr val="558E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Entre le  6 juillet et le 30 août 2017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lvl="1">
              <a:defRPr/>
            </a:pP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lvl="1">
              <a:defRPr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Examen des situations particulières des 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élèves en attente d’affectation ou effectuant un recours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pour une admission dans la section sportive sollicitée 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en commissions d’ajustement en fonction des places disponibles restantes</a:t>
            </a:r>
            <a:endParaRPr lang="fr-FR" dirty="0"/>
          </a:p>
        </p:txBody>
      </p:sp>
      <p:pic>
        <p:nvPicPr>
          <p:cNvPr id="6" name="Image 5" descr="600px-Panneau_atten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988840"/>
            <a:ext cx="431800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692432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Débi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pothicaire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481</Words>
  <Application>Microsoft Office PowerPoint</Application>
  <PresentationFormat>Affichage à l'écran (4:3)</PresentationFormat>
  <Paragraphs>104</Paragraphs>
  <Slides>11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Century Gothic</vt:lpstr>
      <vt:lpstr>Wingdings</vt:lpstr>
      <vt:lpstr>Thème Office</vt:lpstr>
      <vt:lpstr>LYCEE THIBAUT DE CHAMPAGNE A PROVINS</vt:lpstr>
      <vt:lpstr>Présentation PowerPoint</vt:lpstr>
      <vt:lpstr>Présentation PowerPoint</vt:lpstr>
      <vt:lpstr>Rappel du protocole d’admission</vt:lpstr>
      <vt:lpstr>Rappel du protocole d’admission</vt:lpstr>
      <vt:lpstr>Calendrier de la campagne 2017</vt:lpstr>
      <vt:lpstr>Calendrier de la campagne 2017</vt:lpstr>
      <vt:lpstr>Calendrier de la campagne 2017</vt:lpstr>
      <vt:lpstr>Calendrier de la campagne 2017</vt:lpstr>
      <vt:lpstr>Points de vigilance</vt:lpstr>
      <vt:lpstr>Points de vigilance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proviseur</dc:creator>
  <cp:lastModifiedBy>Féfé Jeanson</cp:lastModifiedBy>
  <cp:revision>6</cp:revision>
  <dcterms:created xsi:type="dcterms:W3CDTF">2017-02-24T07:24:35Z</dcterms:created>
  <dcterms:modified xsi:type="dcterms:W3CDTF">2017-03-03T11:17:46Z</dcterms:modified>
</cp:coreProperties>
</file>